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76" r:id="rId10"/>
    <p:sldId id="274" r:id="rId11"/>
    <p:sldId id="272" r:id="rId12"/>
    <p:sldId id="275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D2274-55B3-4208-8297-218F2DDBDD7B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2516-814B-4133-B4E3-655C68C23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2050BA-6EE3-4DC3-986C-35BDEBE87BA4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273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2F2067-2522-48B0-B3AC-E269AA13FE9D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1A23B3-040C-4043-B990-5F0035B3607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5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8FBF18-D4B3-4290-AF4C-E4A8F8933A00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58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33613" y="272953"/>
            <a:ext cx="7588250" cy="119593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MHS Chapter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E640BD-948F-4DC7-8071-3F7F005EE44C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863" y="17145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s://sphotos-b-ord.xx.fbcdn.net/hphotos-frc1/10436_479420198747903_1895467568_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6" b="-2132"/>
          <a:stretch/>
        </p:blipFill>
        <p:spPr bwMode="auto">
          <a:xfrm>
            <a:off x="0" y="4297250"/>
            <a:ext cx="3984503" cy="26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Fall Leadership Conference (FLC</a:t>
            </a:r>
            <a:r>
              <a:rPr lang="en-US" altLang="en-US" dirty="0"/>
              <a:t>)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CCB632-52A8-41BC-8027-F5545E30124F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8677" name="Picture 4" descr="https://sphotos-b-ord.xx.fbcdn.net/hphotos-frc3/581343_479420388747884_1733422741_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854" y="4297250"/>
            <a:ext cx="4345146" cy="25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193767" y="2169042"/>
            <a:ext cx="10416986" cy="4688958"/>
          </a:xfrm>
        </p:spPr>
        <p:txBody>
          <a:bodyPr vert="horz">
            <a:normAutofit/>
          </a:bodyPr>
          <a:lstStyle/>
          <a:p>
            <a:pPr eaLnBrk="1" hangingPunct="1"/>
            <a:r>
              <a:rPr lang="en-US" altLang="en-US" sz="2400" dirty="0"/>
              <a:t>Available to all Students - Cost $75.00</a:t>
            </a:r>
          </a:p>
          <a:p>
            <a:pPr eaLnBrk="1" hangingPunct="1"/>
            <a:r>
              <a:rPr lang="en-US" altLang="en-US" sz="2400" dirty="0"/>
              <a:t>Recommended for new students as an introduction to DECA</a:t>
            </a:r>
          </a:p>
          <a:p>
            <a:pPr eaLnBrk="1" hangingPunct="1"/>
            <a:r>
              <a:rPr lang="en-US" altLang="en-US" sz="2400" dirty="0"/>
              <a:t>Students pay as low as $35 if active members</a:t>
            </a:r>
          </a:p>
          <a:p>
            <a:pPr eaLnBrk="1" hangingPunct="1"/>
            <a:r>
              <a:rPr lang="en-US" altLang="en-US" sz="2400" dirty="0"/>
              <a:t>Fargo, ND  October 23-24</a:t>
            </a:r>
          </a:p>
        </p:txBody>
      </p:sp>
      <p:pic>
        <p:nvPicPr>
          <p:cNvPr id="7" name="Picture 8" descr="20131013_18005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503" y="4297250"/>
            <a:ext cx="3862351" cy="256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978897" y="2361403"/>
            <a:ext cx="10168568" cy="3258106"/>
          </a:xfrm>
        </p:spPr>
        <p:txBody>
          <a:bodyPr vert="horz"/>
          <a:lstStyle/>
          <a:p>
            <a:r>
              <a:rPr lang="en-US" altLang="en-US" sz="2400" dirty="0"/>
              <a:t>Available to Officers and class reps</a:t>
            </a:r>
          </a:p>
          <a:p>
            <a:pPr eaLnBrk="1" hangingPunct="1"/>
            <a:r>
              <a:rPr lang="en-US" altLang="en-US" sz="2400" dirty="0"/>
              <a:t>Estimated $1100:  students pay as low as $550 if active members</a:t>
            </a:r>
          </a:p>
          <a:p>
            <a:r>
              <a:rPr lang="en-US" altLang="en-US" sz="2400" dirty="0"/>
              <a:t>Milwaukee, WI, December 9-11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905000" y="2857500"/>
            <a:ext cx="1020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092" y="1251973"/>
            <a:ext cx="9781373" cy="706964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Central Region Leadership Conference (CRLC)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181" y="3995964"/>
            <a:ext cx="6848819" cy="2862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5964"/>
            <a:ext cx="5343181" cy="285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98EA72-0ADB-4E64-A3A5-BD6D30A3C7F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133359" y="2353058"/>
            <a:ext cx="9597070" cy="1579963"/>
          </a:xfrm>
        </p:spPr>
        <p:txBody>
          <a:bodyPr vert="horz">
            <a:noAutofit/>
          </a:bodyPr>
          <a:lstStyle/>
          <a:p>
            <a:pPr eaLnBrk="1" hangingPunct="1"/>
            <a:r>
              <a:rPr lang="en-US" altLang="en-US" sz="2400" dirty="0"/>
              <a:t>Available to all students (must attend to make it to Nationals)</a:t>
            </a:r>
          </a:p>
          <a:p>
            <a:pPr eaLnBrk="1" hangingPunct="1"/>
            <a:r>
              <a:rPr lang="en-US" altLang="en-US" sz="2400" dirty="0"/>
              <a:t>Cost approximately $120  per student</a:t>
            </a:r>
          </a:p>
          <a:p>
            <a:r>
              <a:rPr lang="en-US" altLang="en-US" sz="2400" dirty="0"/>
              <a:t>Students pay as low as $60 if active members</a:t>
            </a:r>
          </a:p>
          <a:p>
            <a:pPr eaLnBrk="1" hangingPunct="1"/>
            <a:r>
              <a:rPr lang="en-US" altLang="en-US" sz="2400" dirty="0"/>
              <a:t>Bismarck, ND Sunday March 5 - 7 </a:t>
            </a:r>
          </a:p>
        </p:txBody>
      </p:sp>
      <p:sp>
        <p:nvSpPr>
          <p:cNvPr id="9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State Leadership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840" y="4362679"/>
            <a:ext cx="4458159" cy="2507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5060" y="4379204"/>
            <a:ext cx="4673372" cy="249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379204"/>
            <a:ext cx="3568390" cy="249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State Conference Events &amp; Activities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9405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Role Play Events (test + role play)</a:t>
            </a:r>
          </a:p>
          <a:p>
            <a:pPr eaLnBrk="1" hangingPunct="1"/>
            <a:r>
              <a:rPr lang="en-US" altLang="en-US" sz="2800" dirty="0"/>
              <a:t>Individual and Team Written Events</a:t>
            </a:r>
          </a:p>
          <a:p>
            <a:pPr eaLnBrk="1" hangingPunct="1"/>
            <a:r>
              <a:rPr lang="en-US" altLang="en-US" sz="2800" dirty="0"/>
              <a:t>Chapter Written Projects</a:t>
            </a:r>
          </a:p>
          <a:p>
            <a:pPr eaLnBrk="1" hangingPunct="1"/>
            <a:r>
              <a:rPr lang="en-US" altLang="en-US" sz="2800" dirty="0"/>
              <a:t>Leadership Workshops</a:t>
            </a:r>
          </a:p>
          <a:p>
            <a:pPr eaLnBrk="1" hangingPunct="1"/>
            <a:r>
              <a:rPr lang="en-US" altLang="en-US" sz="2800" dirty="0"/>
              <a:t>Virtual Business &amp; Stock Market Game</a:t>
            </a:r>
          </a:p>
          <a:p>
            <a:pPr eaLnBrk="1" hangingPunct="1"/>
            <a:r>
              <a:rPr lang="en-US" altLang="en-US" sz="2800" dirty="0"/>
              <a:t>Running for State Office for Next Year</a:t>
            </a:r>
          </a:p>
          <a:p>
            <a:r>
              <a:rPr lang="en-US" altLang="en-US" sz="2800" dirty="0"/>
              <a:t>Travel, tours, sporting </a:t>
            </a:r>
            <a:r>
              <a:rPr lang="en-US" altLang="en-US" sz="2800" dirty="0" err="1"/>
              <a:t>evetns</a:t>
            </a:r>
            <a:r>
              <a:rPr lang="en-US" altLang="en-US" sz="2800" dirty="0"/>
              <a:t> and Concerts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1"/>
          <p:cNvSpPr>
            <a:spLocks noGrp="1"/>
          </p:cNvSpPr>
          <p:nvPr>
            <p:ph type="title"/>
          </p:nvPr>
        </p:nvSpPr>
        <p:spPr>
          <a:xfrm>
            <a:off x="1079654" y="785870"/>
            <a:ext cx="10499074" cy="808038"/>
          </a:xfrm>
        </p:spPr>
        <p:txBody>
          <a:bodyPr/>
          <a:lstStyle/>
          <a:p>
            <a:r>
              <a:rPr lang="en-US" altLang="en-US" sz="4000" b="1" dirty="0"/>
              <a:t>International Career Development Conference (ICDC)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1231135" y="2439319"/>
            <a:ext cx="10116238" cy="4525963"/>
          </a:xfrm>
        </p:spPr>
        <p:txBody>
          <a:bodyPr vert="horz"/>
          <a:lstStyle/>
          <a:p>
            <a:pPr eaLnBrk="1" hangingPunct="1"/>
            <a:r>
              <a:rPr lang="en-US" altLang="en-US" sz="2400" dirty="0"/>
              <a:t>Must attend State Conference </a:t>
            </a:r>
            <a:r>
              <a:rPr lang="en-US" altLang="en-US" sz="2400" b="1" dirty="0"/>
              <a:t>and</a:t>
            </a:r>
            <a:r>
              <a:rPr lang="en-US" altLang="en-US" sz="2400" dirty="0"/>
              <a:t> place 1st or 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in your event</a:t>
            </a:r>
          </a:p>
          <a:p>
            <a:pPr eaLnBrk="1" hangingPunct="1"/>
            <a:r>
              <a:rPr lang="en-US" altLang="en-US" sz="2400" dirty="0"/>
              <a:t>Approximate cost $1300, students pay as low as $650 </a:t>
            </a:r>
          </a:p>
          <a:p>
            <a:pPr eaLnBrk="1" hangingPunct="1"/>
            <a:r>
              <a:rPr lang="en-US" altLang="en-US" sz="2400" dirty="0"/>
              <a:t>Nashville, TN </a:t>
            </a:r>
            <a:r>
              <a:rPr lang="en-US" altLang="en-US" sz="2400"/>
              <a:t>April 22-April 26</a:t>
            </a:r>
            <a:endParaRPr lang="en-US" altLang="en-US" sz="2400" dirty="0"/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7" descr="IMG_55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9373"/>
            <a:ext cx="3158169" cy="23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IMG_55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022" y="4489372"/>
            <a:ext cx="3158169" cy="23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044" y="3539526"/>
            <a:ext cx="5849955" cy="333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Who Can Be Members?</a:t>
            </a:r>
          </a:p>
        </p:txBody>
      </p:sp>
      <p:sp>
        <p:nvSpPr>
          <p:cNvPr id="5123" name="Content Placeholder 1"/>
          <p:cNvSpPr>
            <a:spLocks noGrp="1"/>
          </p:cNvSpPr>
          <p:nvPr>
            <p:ph idx="1"/>
          </p:nvPr>
        </p:nvSpPr>
        <p:spPr>
          <a:xfrm>
            <a:off x="1154954" y="2493331"/>
            <a:ext cx="8761412" cy="3416300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Students Enrolled in Marketing</a:t>
            </a:r>
          </a:p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Students Enrolled in Management</a:t>
            </a:r>
          </a:p>
          <a:p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019" y="3629370"/>
            <a:ext cx="5504761" cy="3096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Membership Dues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/>
              <a:t>For Students Enrolled in Marketing:</a:t>
            </a:r>
          </a:p>
          <a:p>
            <a:pPr>
              <a:defRPr/>
            </a:pPr>
            <a:r>
              <a:rPr lang="en-US" sz="2800" dirty="0"/>
              <a:t>No Cost to Students</a:t>
            </a:r>
          </a:p>
          <a:p>
            <a:pPr>
              <a:defRPr/>
            </a:pPr>
            <a:r>
              <a:rPr lang="en-US" sz="2800" dirty="0"/>
              <a:t>$12.00 Fee – Paid by MHS DECA</a:t>
            </a:r>
          </a:p>
          <a:p>
            <a:pPr>
              <a:defRPr/>
            </a:pPr>
            <a:r>
              <a:rPr lang="en-US" sz="2800" dirty="0"/>
              <a:t>$12.00 DECA T-Shirt – Paid by </a:t>
            </a:r>
            <a:br>
              <a:rPr lang="en-US" sz="2800" dirty="0"/>
            </a:br>
            <a:r>
              <a:rPr lang="en-US" sz="2800" dirty="0"/>
              <a:t>MHS DECA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014" y="2769114"/>
            <a:ext cx="4913524" cy="4011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MHS</a:t>
            </a:r>
            <a:r>
              <a:rPr lang="en-US" altLang="en-US"/>
              <a:t>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DECA</a:t>
            </a:r>
            <a:r>
              <a:rPr lang="en-US" altLang="en-US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6458" y="2405809"/>
            <a:ext cx="11090670" cy="26289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/>
              <a:t>Involvement is not required, but recommended.  Through your involvement you can gain many benefits! 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56263-9C51-4207-9DC7-BCDBB4D52FEA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4799"/>
            <a:ext cx="4307913" cy="242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913" y="4434799"/>
            <a:ext cx="4285611" cy="2410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525" y="4446642"/>
            <a:ext cx="3510062" cy="24113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304089" y="2511613"/>
            <a:ext cx="9448373" cy="39624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altLang="en-US" sz="2800" dirty="0"/>
              <a:t>Attend Conferences – 4 options</a:t>
            </a:r>
          </a:p>
          <a:p>
            <a:r>
              <a:rPr lang="en-US" altLang="en-US" sz="2800" dirty="0"/>
              <a:t>Earn up to ½ of Conference Costs paid by MHS DECA </a:t>
            </a:r>
          </a:p>
          <a:p>
            <a:r>
              <a:rPr lang="en-US" altLang="en-US" sz="2800" dirty="0"/>
              <a:t>Two $500 Scholarships awarded by MHS yearly</a:t>
            </a:r>
          </a:p>
          <a:p>
            <a:r>
              <a:rPr lang="en-US" altLang="en-US" sz="2800" dirty="0"/>
              <a:t>Dues paid by MHS DECA</a:t>
            </a:r>
          </a:p>
          <a:p>
            <a:r>
              <a:rPr lang="en-US" altLang="en-US" sz="2800" dirty="0"/>
              <a:t>Organize and attend Social Activities</a:t>
            </a:r>
          </a:p>
          <a:p>
            <a:r>
              <a:rPr lang="en-US" altLang="en-US" sz="2800" dirty="0"/>
              <a:t>Officer Leadership Opportunities</a:t>
            </a:r>
          </a:p>
          <a:p>
            <a:r>
              <a:rPr lang="en-US" altLang="en-US" sz="2800" dirty="0"/>
              <a:t>Gain hands on work experience in store</a:t>
            </a:r>
          </a:p>
          <a:p>
            <a:r>
              <a:rPr lang="en-US" altLang="en-US" sz="2800" dirty="0"/>
              <a:t>Excellent for a Resume and Reference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E4F78-C391-4929-B7D4-252B9DEC31A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MHS Membership 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4572000"/>
            <a:ext cx="406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"/>
          <p:cNvSpPr>
            <a:spLocks noGrp="1"/>
          </p:cNvSpPr>
          <p:nvPr>
            <p:ph type="title"/>
          </p:nvPr>
        </p:nvSpPr>
        <p:spPr>
          <a:xfrm>
            <a:off x="1295399" y="937145"/>
            <a:ext cx="7772400" cy="808038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Minot Chapter Officers</a:t>
            </a:r>
          </a:p>
        </p:txBody>
      </p:sp>
      <p:sp>
        <p:nvSpPr>
          <p:cNvPr id="18435" name="Vertical Text Placeholder 12"/>
          <p:cNvSpPr>
            <a:spLocks noGrp="1"/>
          </p:cNvSpPr>
          <p:nvPr>
            <p:ph type="body" orient="vert" idx="1"/>
          </p:nvPr>
        </p:nvSpPr>
        <p:spPr>
          <a:xfrm>
            <a:off x="981501" y="2345412"/>
            <a:ext cx="6172200" cy="4221163"/>
          </a:xfrm>
        </p:spPr>
        <p:txBody>
          <a:bodyPr vert="horz">
            <a:normAutofit lnSpcReduction="10000"/>
          </a:bodyPr>
          <a:lstStyle/>
          <a:p>
            <a:r>
              <a:rPr lang="en-US" altLang="en-US" sz="2800" dirty="0">
                <a:cs typeface="Arial" panose="020B0604020202020204" pitchFamily="34" charset="0"/>
              </a:rPr>
              <a:t> Chapter President</a:t>
            </a:r>
          </a:p>
          <a:p>
            <a:pPr marL="457200" lvl="1" indent="-457200"/>
            <a:r>
              <a:rPr lang="en-US" altLang="en-US" sz="2800" dirty="0"/>
              <a:t>Vice President</a:t>
            </a:r>
          </a:p>
          <a:p>
            <a:pPr marL="457200" lvl="1" indent="-457200"/>
            <a:r>
              <a:rPr lang="en-US" altLang="en-US" sz="2800" dirty="0"/>
              <a:t>Social Media Specialist</a:t>
            </a:r>
          </a:p>
          <a:p>
            <a:pPr marL="457200" lvl="1" indent="-457200"/>
            <a:r>
              <a:rPr lang="en-US" altLang="en-US" sz="2800" dirty="0"/>
              <a:t>Event Coordinator</a:t>
            </a:r>
          </a:p>
          <a:p>
            <a:pPr marL="457200" lvl="1" indent="-457200"/>
            <a:r>
              <a:rPr lang="en-US" altLang="en-US" sz="2800" dirty="0"/>
              <a:t>Secretary</a:t>
            </a:r>
          </a:p>
          <a:p>
            <a:pPr marL="457200" lvl="1" indent="-457200"/>
            <a:r>
              <a:rPr lang="en-US" altLang="en-US" sz="2800" dirty="0"/>
              <a:t>Reporter</a:t>
            </a:r>
          </a:p>
          <a:p>
            <a:pPr marL="457200" lvl="1" indent="-457200"/>
            <a:r>
              <a:rPr lang="en-US" altLang="en-US" sz="2800" dirty="0"/>
              <a:t>5 Class Representatives </a:t>
            </a:r>
            <a:br>
              <a:rPr lang="en-US" altLang="en-US" sz="2800" dirty="0"/>
            </a:br>
            <a:r>
              <a:rPr lang="en-US" altLang="en-US" sz="2800" dirty="0"/>
              <a:t>will be elected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931" y="2711082"/>
            <a:ext cx="5947013" cy="39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26226" y="2631086"/>
            <a:ext cx="5618601" cy="10315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400" dirty="0"/>
              <a:t>Students active in MHS DECA chapter activities can earn up to </a:t>
            </a:r>
            <a:r>
              <a:rPr lang="en-US" altLang="en-US" sz="2400" b="1" dirty="0"/>
              <a:t>½ of Conference </a:t>
            </a:r>
            <a:r>
              <a:rPr lang="en-US" altLang="en-US" sz="2400" dirty="0"/>
              <a:t>Costs paid by MHS DECA 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Amount earned is based on your involvement and contribution to MHS DECA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Officers and Reps must attend 6 of 8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chapter meetings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US" altLang="en-US" sz="2600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B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243F3-F580-423C-B5D1-DBC49A722E27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Membership Benefits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27" y="2560449"/>
            <a:ext cx="5332164" cy="3464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1726" y="75346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Professional Points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235975" y="2027104"/>
            <a:ext cx="8701239" cy="47152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altLang="en-US" sz="3300" dirty="0"/>
          </a:p>
          <a:p>
            <a:pPr marL="0" indent="0" eaLnBrk="1" hangingPunct="1">
              <a:buNone/>
              <a:defRPr/>
            </a:pPr>
            <a:r>
              <a:rPr lang="en-US" altLang="en-US" sz="3300" dirty="0"/>
              <a:t>You earn Professional Points for activities you participate in.  Processional points determine the amount paid by MHS DECA for conferences.</a:t>
            </a:r>
            <a:br>
              <a:rPr lang="en-US" altLang="en-US" sz="3300" dirty="0"/>
            </a:br>
            <a:endParaRPr lang="en-US" altLang="en-US" sz="3300" dirty="0"/>
          </a:p>
          <a:p>
            <a:pPr eaLnBrk="1" hangingPunct="1">
              <a:defRPr/>
            </a:pPr>
            <a:r>
              <a:rPr lang="en-US" altLang="en-US" sz="3300" dirty="0"/>
              <a:t>Volunteering for projects &amp; activities posted </a:t>
            </a:r>
            <a:br>
              <a:rPr lang="en-US" altLang="en-US" sz="3300" dirty="0"/>
            </a:br>
            <a:r>
              <a:rPr lang="en-US" altLang="en-US" sz="3300" dirty="0"/>
              <a:t>on the bulletin board </a:t>
            </a:r>
          </a:p>
          <a:p>
            <a:pPr eaLnBrk="1" hangingPunct="1">
              <a:defRPr/>
            </a:pPr>
            <a:r>
              <a:rPr lang="en-US" altLang="en-US" sz="3300" dirty="0"/>
              <a:t>Attending socials &amp; meetings</a:t>
            </a:r>
          </a:p>
          <a:p>
            <a:pPr eaLnBrk="1" hangingPunct="1">
              <a:defRPr/>
            </a:pPr>
            <a:r>
              <a:rPr lang="en-US" altLang="en-US" sz="3300" dirty="0"/>
              <a:t>Participating in T-Shirt and Dress Days </a:t>
            </a:r>
          </a:p>
          <a:p>
            <a:pPr eaLnBrk="1" hangingPunct="1">
              <a:defRPr/>
            </a:pPr>
            <a:r>
              <a:rPr lang="en-US" altLang="en-US" sz="3300" dirty="0"/>
              <a:t>Fundraising Projects </a:t>
            </a:r>
          </a:p>
          <a:p>
            <a:pPr eaLnBrk="1" hangingPunct="1">
              <a:defRPr/>
            </a:pPr>
            <a:r>
              <a:rPr lang="en-US" altLang="en-US" sz="3300" dirty="0"/>
              <a:t>Community service projects</a:t>
            </a:r>
          </a:p>
        </p:txBody>
      </p:sp>
      <p:pic>
        <p:nvPicPr>
          <p:cNvPr id="12292" name="Picture 4" descr="C:\Users\cvetter\AppData\Local\Microsoft\Windows\Temporary Internet Files\Content.IE5\9DVOYTJO\MM90004101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2737" y="3230820"/>
            <a:ext cx="3199263" cy="351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170" y="1681641"/>
            <a:ext cx="7478708" cy="39875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64695" y="683046"/>
            <a:ext cx="8825658" cy="998595"/>
          </a:xfrm>
        </p:spPr>
        <p:txBody>
          <a:bodyPr/>
          <a:lstStyle/>
          <a:p>
            <a:pPr algn="ctr"/>
            <a:r>
              <a:rPr lang="en-US" dirty="0"/>
              <a:t>DECA Conferences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395" y="5783855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Daytona Speedway Tour</a:t>
            </a:r>
          </a:p>
        </p:txBody>
      </p:sp>
    </p:spTree>
    <p:extLst>
      <p:ext uri="{BB962C8B-B14F-4D97-AF65-F5344CB8AC3E}">
        <p14:creationId xmlns:p14="http://schemas.microsoft.com/office/powerpoint/2010/main" val="39980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444</Words>
  <Application>Microsoft Office PowerPoint</Application>
  <PresentationFormat>Widescreen</PresentationFormat>
  <Paragraphs>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MHS Chapter </vt:lpstr>
      <vt:lpstr>Who Can Be Members?</vt:lpstr>
      <vt:lpstr>Membership Dues</vt:lpstr>
      <vt:lpstr>MHS DECA </vt:lpstr>
      <vt:lpstr>MHS Membership Benefits</vt:lpstr>
      <vt:lpstr>Minot Chapter Officers</vt:lpstr>
      <vt:lpstr>Membership Benefits</vt:lpstr>
      <vt:lpstr>Professional Points</vt:lpstr>
      <vt:lpstr>DECA Conferences</vt:lpstr>
      <vt:lpstr>Fall Leadership Conference (FLC)</vt:lpstr>
      <vt:lpstr>Central Region Leadership Conference (CRLC) </vt:lpstr>
      <vt:lpstr>State Leadership Conference</vt:lpstr>
      <vt:lpstr>State Conference Events &amp; Activities</vt:lpstr>
      <vt:lpstr>International Career Development Conference (ICDC)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 Chapter</dc:title>
  <dc:creator>cvetter</dc:creator>
  <cp:lastModifiedBy>Cassie Vetter</cp:lastModifiedBy>
  <cp:revision>44</cp:revision>
  <dcterms:created xsi:type="dcterms:W3CDTF">2016-07-07T19:49:07Z</dcterms:created>
  <dcterms:modified xsi:type="dcterms:W3CDTF">2022-09-02T17:39:16Z</dcterms:modified>
</cp:coreProperties>
</file>